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consolata" pitchFamily="1" charset="0"/>
      <p:regular r:id="rId13"/>
    </p:embeddedFont>
    <p:embeddedFont>
      <p:font typeface="Montserrat Black" panose="00000A00000000000000" pitchFamily="2" charset="0"/>
      <p:regular r:id="rId14"/>
      <p:bold r:id="rId15"/>
      <p:boldItalic r:id="rId16"/>
    </p:embeddedFont>
    <p:embeddedFont>
      <p:font typeface="Montserrat Light" panose="00000400000000000000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9063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3874" y="587335"/>
            <a:ext cx="5748814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Customer Shopping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33874" y="1340168"/>
            <a:ext cx="5339358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Behavior Analysis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6323171" y="2541389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i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University Project: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233874" y="3328749"/>
            <a:ext cx="7649051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 Course: Bachelor of Computer Applications (Artificial Intelligence            and Data Science)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16431" y="3416796"/>
            <a:ext cx="213479" cy="213479"/>
          </a:xfrm>
          <a:prstGeom prst="roundRect">
            <a:avLst>
              <a:gd name="adj" fmla="val 4283"/>
            </a:avLst>
          </a:prstGeom>
          <a:noFill/>
          <a:ln w="22860">
            <a:solidFill>
              <a:srgbClr val="15161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233874" y="4086820"/>
            <a:ext cx="76490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 University: OM STERLING GLOBAL UNIVERSITY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6233874" y="4150757"/>
            <a:ext cx="213479" cy="213479"/>
          </a:xfrm>
          <a:prstGeom prst="roundRect">
            <a:avLst>
              <a:gd name="adj" fmla="val 4283"/>
            </a:avLst>
          </a:prstGeom>
          <a:noFill/>
          <a:ln w="22860">
            <a:solidFill>
              <a:srgbClr val="15161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233874" y="4748808"/>
            <a:ext cx="4232910" cy="400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               Group Members:</a:t>
            </a:r>
            <a:endParaRPr lang="en-US" sz="2500" dirty="0"/>
          </a:p>
        </p:txBody>
      </p:sp>
      <p:sp>
        <p:nvSpPr>
          <p:cNvPr id="11" name="Text 8"/>
          <p:cNvSpPr/>
          <p:nvPr/>
        </p:nvSpPr>
        <p:spPr>
          <a:xfrm>
            <a:off x="6233874" y="5469493"/>
            <a:ext cx="76490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 Paras (231020158024)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33874" y="5533430"/>
            <a:ext cx="213479" cy="213479"/>
          </a:xfrm>
          <a:prstGeom prst="roundRect">
            <a:avLst>
              <a:gd name="adj" fmla="val 4283"/>
            </a:avLst>
          </a:prstGeom>
          <a:noFill/>
          <a:ln w="22860">
            <a:solidFill>
              <a:srgbClr val="15161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33874" y="5885855"/>
            <a:ext cx="76490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 Umesh (231020158032)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6233874" y="5949791"/>
            <a:ext cx="213479" cy="213479"/>
          </a:xfrm>
          <a:prstGeom prst="roundRect">
            <a:avLst>
              <a:gd name="adj" fmla="val 4283"/>
            </a:avLst>
          </a:prstGeom>
          <a:noFill/>
          <a:ln w="22860">
            <a:solidFill>
              <a:srgbClr val="15161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233874" y="6302216"/>
            <a:ext cx="76490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 Vivek (231020158019)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33874" y="6366153"/>
            <a:ext cx="213479" cy="213479"/>
          </a:xfrm>
          <a:prstGeom prst="roundRect">
            <a:avLst>
              <a:gd name="adj" fmla="val 4283"/>
            </a:avLst>
          </a:prstGeom>
          <a:noFill/>
          <a:ln w="22860">
            <a:solidFill>
              <a:srgbClr val="15161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233874" y="6718578"/>
            <a:ext cx="76490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 Harshit (231020158014)</a:t>
            </a:r>
            <a:endParaRPr lang="en-US" sz="1650" dirty="0"/>
          </a:p>
        </p:txBody>
      </p:sp>
      <p:sp>
        <p:nvSpPr>
          <p:cNvPr id="18" name="Shape 15"/>
          <p:cNvSpPr/>
          <p:nvPr/>
        </p:nvSpPr>
        <p:spPr>
          <a:xfrm>
            <a:off x="6233874" y="6782514"/>
            <a:ext cx="213479" cy="213479"/>
          </a:xfrm>
          <a:prstGeom prst="roundRect">
            <a:avLst>
              <a:gd name="adj" fmla="val 4283"/>
            </a:avLst>
          </a:prstGeom>
          <a:noFill/>
          <a:ln w="22860">
            <a:solidFill>
              <a:srgbClr val="15161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233874" y="7300555"/>
            <a:ext cx="76490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1768"/>
            <a:ext cx="87587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Strategic Recommendations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74175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200989"/>
            <a:ext cx="30893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2691408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Promote exclusive benefits to convert high-frequency buyers into subscribers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335060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3561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052292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Reward repeat buyers to move them into the "Loyal" customer segment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54674" y="4922758"/>
            <a:ext cx="36172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154674" y="5413177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Balance promotional sales boosts with margin control for sustainable growth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056828"/>
            <a:ext cx="1134070" cy="13608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154674" y="6283643"/>
            <a:ext cx="30527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2154674" y="6774061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Focus on high-revenue age groups and express-shipping users for maximum ROI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19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3436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Analyzing 3,900 customer transactions to uncover spending patterns, preferences, and strategic opportunities for business growth.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2866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3"/>
          <p:cNvSpPr/>
          <p:nvPr/>
        </p:nvSpPr>
        <p:spPr>
          <a:xfrm>
            <a:off x="1455420" y="4660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150882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Transactions analyzed across multiple product categories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35893" y="362866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5897523" y="4660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Features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235893" y="5150882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Comprehensive attributes covering demographics and behavior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677995" y="362866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10339626" y="4660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677995" y="5150882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Only in Review Rating column, handled via median imputation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13183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Key features include customer demographics, purchase details, and shopping behavior metrics like discount usage, review ratings, and shipping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0916" y="663654"/>
            <a:ext cx="6522839" cy="590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Preparation Process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0916" y="1537097"/>
            <a:ext cx="188833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60916" y="1835110"/>
            <a:ext cx="7822168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6" name="Text 3"/>
          <p:cNvSpPr/>
          <p:nvPr/>
        </p:nvSpPr>
        <p:spPr>
          <a:xfrm>
            <a:off x="660916" y="1975247"/>
            <a:ext cx="350746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Loading &amp; Exploration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60916" y="2383512"/>
            <a:ext cx="7822168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Imported dataset using pandas, examined structure with df.info() and summary statistics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60916" y="3318034"/>
            <a:ext cx="188833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60916" y="3616047"/>
            <a:ext cx="7822168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0" name="Text 7"/>
          <p:cNvSpPr/>
          <p:nvPr/>
        </p:nvSpPr>
        <p:spPr>
          <a:xfrm>
            <a:off x="660916" y="3756184"/>
            <a:ext cx="288917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Missing Data Handling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60916" y="4164449"/>
            <a:ext cx="782216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Imputed Review Rating nulls using median rating per product category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60916" y="4796909"/>
            <a:ext cx="188833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60916" y="5094923"/>
            <a:ext cx="7822168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4" name="Text 11"/>
          <p:cNvSpPr/>
          <p:nvPr/>
        </p:nvSpPr>
        <p:spPr>
          <a:xfrm>
            <a:off x="660916" y="5235059"/>
            <a:ext cx="262366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Feature Engineering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60916" y="5643324"/>
            <a:ext cx="782216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Created age_group and purchase_frequency_days columns for deeper analysis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60916" y="6275784"/>
            <a:ext cx="188833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60916" y="6573798"/>
            <a:ext cx="7822168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8" name="Text 15"/>
          <p:cNvSpPr/>
          <p:nvPr/>
        </p:nvSpPr>
        <p:spPr>
          <a:xfrm>
            <a:off x="660916" y="6713934"/>
            <a:ext cx="271010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Database Integration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60916" y="7122200"/>
            <a:ext cx="782216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Connected to PostgreSQL and loaded cleaned data for SQL analysis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6640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Insights by Gender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Analysis revealed significant differences in purchasing behavior between male and female customers. Understanding these patterns helps tailor marketing strategies and product offerings.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3840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Gender-based segmentation provides actionable insights for targeted campaigns and inventory management decisions.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105" y="540306"/>
            <a:ext cx="7768590" cy="12280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Discount &amp; Spending Patterns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174105" y="2062996"/>
            <a:ext cx="3786068" cy="3183136"/>
          </a:xfrm>
          <a:prstGeom prst="roundRect">
            <a:avLst>
              <a:gd name="adj" fmla="val 28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6378178" y="2267069"/>
            <a:ext cx="589478" cy="589478"/>
          </a:xfrm>
          <a:prstGeom prst="roundRect">
            <a:avLst>
              <a:gd name="adj" fmla="val 15510478"/>
            </a:avLst>
          </a:prstGeom>
          <a:solidFill>
            <a:srgbClr val="151617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40341" y="2429113"/>
            <a:ext cx="265152" cy="26515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78178" y="3053001"/>
            <a:ext cx="3377922" cy="613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High-Spending Discount Users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6378178" y="3784759"/>
            <a:ext cx="3377922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Identified customers using discounts while spending above average—prime targets for loyalty programs</a:t>
            </a:r>
            <a:endParaRPr lang="en-US" sz="1500" dirty="0"/>
          </a:p>
        </p:txBody>
      </p:sp>
      <p:sp>
        <p:nvSpPr>
          <p:cNvPr id="9" name="Shape 5"/>
          <p:cNvSpPr/>
          <p:nvPr/>
        </p:nvSpPr>
        <p:spPr>
          <a:xfrm>
            <a:off x="10156627" y="2062996"/>
            <a:ext cx="3786068" cy="3183136"/>
          </a:xfrm>
          <a:prstGeom prst="roundRect">
            <a:avLst>
              <a:gd name="adj" fmla="val 28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0" name="Shape 6"/>
          <p:cNvSpPr/>
          <p:nvPr/>
        </p:nvSpPr>
        <p:spPr>
          <a:xfrm>
            <a:off x="10360700" y="2267069"/>
            <a:ext cx="589478" cy="589478"/>
          </a:xfrm>
          <a:prstGeom prst="roundRect">
            <a:avLst>
              <a:gd name="adj" fmla="val 15510478"/>
            </a:avLst>
          </a:prstGeom>
          <a:solidFill>
            <a:srgbClr val="151617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22863" y="2429113"/>
            <a:ext cx="265152" cy="26515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60700" y="3053001"/>
            <a:ext cx="2647593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Top-Rated Products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10360700" y="3477816"/>
            <a:ext cx="3377922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Found products with highest review ratings to guide promotional focus and inventory priorities</a:t>
            </a:r>
            <a:endParaRPr lang="en-US" sz="1500" dirty="0"/>
          </a:p>
        </p:txBody>
      </p:sp>
      <p:sp>
        <p:nvSpPr>
          <p:cNvPr id="14" name="Shape 9"/>
          <p:cNvSpPr/>
          <p:nvPr/>
        </p:nvSpPr>
        <p:spPr>
          <a:xfrm>
            <a:off x="6174105" y="5442585"/>
            <a:ext cx="7768590" cy="2247543"/>
          </a:xfrm>
          <a:prstGeom prst="roundRect">
            <a:avLst>
              <a:gd name="adj" fmla="val 40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5" name="Shape 10"/>
          <p:cNvSpPr/>
          <p:nvPr/>
        </p:nvSpPr>
        <p:spPr>
          <a:xfrm>
            <a:off x="6378178" y="5646658"/>
            <a:ext cx="589478" cy="589478"/>
          </a:xfrm>
          <a:prstGeom prst="roundRect">
            <a:avLst>
              <a:gd name="adj" fmla="val 15510478"/>
            </a:avLst>
          </a:prstGeom>
          <a:solidFill>
            <a:srgbClr val="151617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40341" y="5808702"/>
            <a:ext cx="265152" cy="26515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378178" y="6432590"/>
            <a:ext cx="2872264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Shipping Preferences</a:t>
            </a:r>
            <a:endParaRPr lang="en-US" sz="1900" dirty="0"/>
          </a:p>
        </p:txBody>
      </p:sp>
      <p:sp>
        <p:nvSpPr>
          <p:cNvPr id="18" name="Text 12"/>
          <p:cNvSpPr/>
          <p:nvPr/>
        </p:nvSpPr>
        <p:spPr>
          <a:xfrm>
            <a:off x="6378178" y="6857405"/>
            <a:ext cx="7360444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Express shipping users show higher average purchase amounts than standard shipping customers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172569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Subscription Impact Analysis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539543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Subscribers vs. Non-Subscribers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Subscribers demonstrate significantly higher average spend and contribute more to total revenue.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164681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Customers with more than 5 purchases show increased likelihood of subscribing, indicating a clear path to conversion.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5962"/>
            <a:ext cx="75112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188369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80439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415183"/>
            <a:ext cx="17003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2905601"/>
            <a:ext cx="17003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Frequent buyers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508415"/>
            <a:ext cx="8592860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551992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00609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778806"/>
            <a:ext cx="20403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269224"/>
            <a:ext cx="20403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Multiple purchases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4872038"/>
            <a:ext cx="7516773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4915614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36971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142428"/>
            <a:ext cx="22670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632847"/>
            <a:ext cx="22670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First-time customers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47771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Classification based on purchase history reveals distinct customer tiers. Moving customers up the pyramid through targeted engagement drives long-term value.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8123"/>
            <a:ext cx="92939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 Performance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90530"/>
            <a:ext cx="4196358" cy="2810947"/>
          </a:xfrm>
          <a:prstGeom prst="roundRect">
            <a:avLst>
              <a:gd name="adj" fmla="val 325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51084" y="3547824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51084" y="4392573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Identified 5 products with highest percentage of discounted purchases—critical for pricing strategy review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290530"/>
            <a:ext cx="4196358" cy="2810947"/>
          </a:xfrm>
          <a:prstGeom prst="roundRect">
            <a:avLst>
              <a:gd name="adj" fmla="val 325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5474256" y="3547824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Top Products by Category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74256" y="439257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Listed most purchased items within each category to optimize inventory and merchandising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290530"/>
            <a:ext cx="4196358" cy="2810947"/>
          </a:xfrm>
          <a:prstGeom prst="roundRect">
            <a:avLst>
              <a:gd name="adj" fmla="val 325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9897427" y="3547824"/>
            <a:ext cx="35174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97427" y="403824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Calculated contribution of each demographic segment to guide targeted marketing efforts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2708672"/>
            <a:ext cx="4919305" cy="281225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3045976"/>
            <a:ext cx="68655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Interactive Dashboard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Built comprehensive Power BI dashboard presenting key insights visually. Interactive visualizations enable stakeholders to explore data dynamically and make informed decisions quickly.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501</Words>
  <Application>Microsoft Office PowerPoint</Application>
  <PresentationFormat>Custom</PresentationFormat>
  <Paragraphs>88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Montserrat Light</vt:lpstr>
      <vt:lpstr>Arial</vt:lpstr>
      <vt:lpstr>Montserrat Black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Asus</dc:creator>
  <cp:lastModifiedBy>S M</cp:lastModifiedBy>
  <cp:revision>3</cp:revision>
  <dcterms:created xsi:type="dcterms:W3CDTF">2025-12-17T23:33:40Z</dcterms:created>
  <dcterms:modified xsi:type="dcterms:W3CDTF">2025-12-17T23:38:56Z</dcterms:modified>
</cp:coreProperties>
</file>